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71"/>
  </p:notesMasterIdLst>
  <p:sldIdLst>
    <p:sldId id="320" r:id="rId2"/>
    <p:sldId id="363" r:id="rId3"/>
    <p:sldId id="336" r:id="rId4"/>
    <p:sldId id="337" r:id="rId5"/>
    <p:sldId id="343" r:id="rId6"/>
    <p:sldId id="338" r:id="rId7"/>
    <p:sldId id="344" r:id="rId8"/>
    <p:sldId id="346" r:id="rId9"/>
    <p:sldId id="339" r:id="rId10"/>
    <p:sldId id="367" r:id="rId11"/>
    <p:sldId id="348" r:id="rId12"/>
    <p:sldId id="349" r:id="rId13"/>
    <p:sldId id="347" r:id="rId14"/>
    <p:sldId id="353" r:id="rId15"/>
    <p:sldId id="350" r:id="rId16"/>
    <p:sldId id="293" r:id="rId17"/>
    <p:sldId id="351" r:id="rId18"/>
    <p:sldId id="352" r:id="rId19"/>
    <p:sldId id="357" r:id="rId20"/>
    <p:sldId id="358" r:id="rId21"/>
    <p:sldId id="354" r:id="rId22"/>
    <p:sldId id="355" r:id="rId23"/>
    <p:sldId id="361" r:id="rId24"/>
    <p:sldId id="356" r:id="rId25"/>
    <p:sldId id="294" r:id="rId26"/>
    <p:sldId id="284" r:id="rId27"/>
    <p:sldId id="261" r:id="rId28"/>
    <p:sldId id="279" r:id="rId29"/>
    <p:sldId id="360" r:id="rId30"/>
    <p:sldId id="365" r:id="rId31"/>
    <p:sldId id="260" r:id="rId32"/>
    <p:sldId id="299" r:id="rId33"/>
    <p:sldId id="366" r:id="rId34"/>
    <p:sldId id="298" r:id="rId35"/>
    <p:sldId id="364" r:id="rId36"/>
    <p:sldId id="267" r:id="rId37"/>
    <p:sldId id="306" r:id="rId38"/>
    <p:sldId id="370" r:id="rId39"/>
    <p:sldId id="297" r:id="rId40"/>
    <p:sldId id="300" r:id="rId41"/>
    <p:sldId id="296" r:id="rId42"/>
    <p:sldId id="262" r:id="rId43"/>
    <p:sldId id="301" r:id="rId44"/>
    <p:sldId id="286" r:id="rId45"/>
    <p:sldId id="308" r:id="rId46"/>
    <p:sldId id="307" r:id="rId47"/>
    <p:sldId id="288" r:id="rId48"/>
    <p:sldId id="289" r:id="rId49"/>
    <p:sldId id="287" r:id="rId50"/>
    <p:sldId id="277" r:id="rId51"/>
    <p:sldId id="327" r:id="rId52"/>
    <p:sldId id="328" r:id="rId53"/>
    <p:sldId id="290" r:id="rId54"/>
    <p:sldId id="276" r:id="rId55"/>
    <p:sldId id="291" r:id="rId56"/>
    <p:sldId id="321" r:id="rId57"/>
    <p:sldId id="282" r:id="rId58"/>
    <p:sldId id="369" r:id="rId59"/>
    <p:sldId id="333" r:id="rId60"/>
    <p:sldId id="331" r:id="rId61"/>
    <p:sldId id="330" r:id="rId62"/>
    <p:sldId id="332" r:id="rId63"/>
    <p:sldId id="371" r:id="rId64"/>
    <p:sldId id="329" r:id="rId65"/>
    <p:sldId id="326" r:id="rId66"/>
    <p:sldId id="335" r:id="rId67"/>
    <p:sldId id="368" r:id="rId68"/>
    <p:sldId id="362" r:id="rId69"/>
    <p:sldId id="342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iblio_1" initials="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9DFB8-237F-4AAB-96E7-A55F2D225C64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BA53D-611B-4BD3-B1C4-C26126EDBB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0009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3 февраля 1959 года </a:t>
            </a:r>
            <a:r>
              <a:rPr lang="ru-RU" dirty="0" err="1" smtClean="0"/>
              <a:t>председательколхоза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A53D-611B-4BD3-B1C4-C26126EDBB3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2202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A53D-611B-4BD3-B1C4-C26126EDBB3C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A53D-611B-4BD3-B1C4-C26126EDBB3C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 владыкой </a:t>
            </a:r>
            <a:r>
              <a:rPr lang="ru-RU" dirty="0" err="1" smtClean="0"/>
              <a:t>Иоаном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A53D-611B-4BD3-B1C4-C26126EDBB3C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A53D-611B-4BD3-B1C4-C26126EDBB3C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A53D-611B-4BD3-B1C4-C26126EDBB3C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9381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A53D-611B-4BD3-B1C4-C26126EDBB3C}" type="slidenum">
              <a:rPr lang="ru-RU" smtClean="0"/>
              <a:pPr/>
              <a:t>40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A53D-611B-4BD3-B1C4-C26126EDBB3C}" type="slidenum">
              <a:rPr lang="ru-RU" smtClean="0"/>
              <a:pPr/>
              <a:t>42</a:t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A53D-611B-4BD3-B1C4-C26126EDBB3C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A53D-611B-4BD3-B1C4-C26126EDBB3C}" type="slidenum">
              <a:rPr lang="ru-RU" smtClean="0"/>
              <a:pPr/>
              <a:t>49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60-е годы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A53D-611B-4BD3-B1C4-C26126EDBB3C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A53D-611B-4BD3-B1C4-C26126EDBB3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A53D-611B-4BD3-B1C4-C26126EDBB3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A53D-611B-4BD3-B1C4-C26126EDBB3C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A53D-611B-4BD3-B1C4-C26126EDBB3C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A53D-611B-4BD3-B1C4-C26126EDBB3C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A53D-611B-4BD3-B1C4-C26126EDBB3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Президент Российской Федерации</a:t>
            </a:r>
            <a:r>
              <a:rPr lang="ru-RU" baseline="0" dirty="0" smtClean="0"/>
              <a:t> Ельцин Б.Н. в Бессоновке 1996 год.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BA53D-611B-4BD3-B1C4-C26126EDBB3C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96C2FD-5380-4211-AC5C-61069BE3F536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8A73F-C2C2-42AC-B175-609472259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6973455"/>
      </p:ext>
    </p:extLst>
  </p:cSld>
  <p:clrMapOvr>
    <a:masterClrMapping/>
  </p:clrMapOvr>
  <p:transition advTm="12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96C2FD-5380-4211-AC5C-61069BE3F536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8A73F-C2C2-42AC-B175-609472259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0828324"/>
      </p:ext>
    </p:extLst>
  </p:cSld>
  <p:clrMapOvr>
    <a:masterClrMapping/>
  </p:clrMapOvr>
  <p:transition advTm="12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96C2FD-5380-4211-AC5C-61069BE3F536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8A73F-C2C2-42AC-B175-609472259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302977"/>
      </p:ext>
    </p:extLst>
  </p:cSld>
  <p:clrMapOvr>
    <a:masterClrMapping/>
  </p:clrMapOvr>
  <p:transition advTm="12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96C2FD-5380-4211-AC5C-61069BE3F536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8A73F-C2C2-42AC-B175-609472259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9762724"/>
      </p:ext>
    </p:extLst>
  </p:cSld>
  <p:clrMapOvr>
    <a:masterClrMapping/>
  </p:clrMapOvr>
  <p:transition advTm="12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96C2FD-5380-4211-AC5C-61069BE3F536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8A73F-C2C2-42AC-B175-609472259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8687196"/>
      </p:ext>
    </p:extLst>
  </p:cSld>
  <p:clrMapOvr>
    <a:masterClrMapping/>
  </p:clrMapOvr>
  <p:transition advTm="12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96C2FD-5380-4211-AC5C-61069BE3F536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8A73F-C2C2-42AC-B175-609472259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0687393"/>
      </p:ext>
    </p:extLst>
  </p:cSld>
  <p:clrMapOvr>
    <a:masterClrMapping/>
  </p:clrMapOvr>
  <p:transition advTm="12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96C2FD-5380-4211-AC5C-61069BE3F536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8A73F-C2C2-42AC-B175-609472259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8805817"/>
      </p:ext>
    </p:extLst>
  </p:cSld>
  <p:clrMapOvr>
    <a:masterClrMapping/>
  </p:clrMapOvr>
  <p:transition advTm="12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96C2FD-5380-4211-AC5C-61069BE3F536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8A73F-C2C2-42AC-B175-609472259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381327"/>
      </p:ext>
    </p:extLst>
  </p:cSld>
  <p:clrMapOvr>
    <a:masterClrMapping/>
  </p:clrMapOvr>
  <p:transition advTm="12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96C2FD-5380-4211-AC5C-61069BE3F536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8A73F-C2C2-42AC-B175-609472259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1898049"/>
      </p:ext>
    </p:extLst>
  </p:cSld>
  <p:clrMapOvr>
    <a:masterClrMapping/>
  </p:clrMapOvr>
  <p:transition advTm="12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96C2FD-5380-4211-AC5C-61069BE3F536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8A73F-C2C2-42AC-B175-609472259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7169762"/>
      </p:ext>
    </p:extLst>
  </p:cSld>
  <p:clrMapOvr>
    <a:masterClrMapping/>
  </p:clrMapOvr>
  <p:transition advTm="12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96C2FD-5380-4211-AC5C-61069BE3F536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8A73F-C2C2-42AC-B175-6094722590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0063993"/>
      </p:ext>
    </p:extLst>
  </p:cSld>
  <p:clrMapOvr>
    <a:masterClrMapping/>
  </p:clrMapOvr>
  <p:transition advTm="12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CD96C2FD-5380-4211-AC5C-61069BE3F536}" type="datetimeFigureOut">
              <a:rPr lang="ru-RU" smtClean="0"/>
              <a:pPr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B888A73F-C2C2-42AC-B175-609472259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advTm="12000">
    <p:wipe dir="d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004" y="2060848"/>
            <a:ext cx="9144000" cy="1944216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0070C0"/>
                </a:solidFill>
                <a:latin typeface="Book Antiqua" pitchFamily="18" charset="0"/>
              </a:rPr>
              <a:t>Василий Яковлевич </a:t>
            </a:r>
            <a:r>
              <a:rPr lang="ru-RU" sz="9600" b="1" dirty="0" smtClean="0">
                <a:solidFill>
                  <a:srgbClr val="0070C0"/>
                </a:solidFill>
                <a:latin typeface="Book Antiqua" pitchFamily="18" charset="0"/>
              </a:rPr>
              <a:t>Горин</a:t>
            </a:r>
            <a:endParaRPr lang="ru-RU" sz="96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i="1" dirty="0" smtClean="0"/>
              <a:t>БЕЛГОРОДСКИЙ ГОСУДАРСТВЕННЫЙ АГРАРНЫЙ УНИВЕРСИТЕТ им В.Я. Горина</a:t>
            </a:r>
            <a:endParaRPr lang="ru-RU" sz="25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908720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УПРАВЛЕНИЕ БИБЛИОТЕЧНО-ИНФОРМАЦИОННЫХ РЕСУРСОВ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82787" y="6381328"/>
            <a:ext cx="984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/>
              <a:t>2016 г</a:t>
            </a:r>
            <a:endParaRPr lang="ru-RU" sz="2400" b="1" dirty="0"/>
          </a:p>
        </p:txBody>
      </p:sp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http://img-2006-11.photosight.ru/06/17471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9167"/>
            <a:ext cx="9144000" cy="6917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62068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С 3 февраля 1959 года </a:t>
            </a:r>
            <a:r>
              <a:rPr lang="ru-RU" sz="2800" b="1" dirty="0" smtClean="0">
                <a:solidFill>
                  <a:schemeClr val="bg1"/>
                </a:solidFill>
              </a:rPr>
              <a:t>председатель колхоза им. Фрунзе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6957739"/>
      </p:ext>
    </p:extLst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Всего за несколько лет колхоз имени Фрунзе стал флагманом в Центрально-Чернозёмном регионе, а затем и во всей РСФСР среди хозяйств, производящих </a:t>
            </a:r>
            <a:r>
              <a:rPr lang="ru-RU" sz="2800" b="1" dirty="0" smtClean="0"/>
              <a:t>мясо</a:t>
            </a:r>
            <a:endParaRPr lang="ru-RU" sz="2800" b="1" dirty="0"/>
          </a:p>
        </p:txBody>
      </p:sp>
      <p:pic>
        <p:nvPicPr>
          <p:cNvPr id="11266" name="Picture 2" descr="http://rostov.meatinfo.ru/data/news/352328/2789694551_37beafc438_b_-_grass_fed_beef_-_ryan_thompson_-_flickr_-_usdag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556792"/>
            <a:ext cx="9144001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Documents and Settings\krisanova_tn\Рабочий стол\горин\скан горина\Копия Копия 1 - 0030.jpg"/>
          <p:cNvPicPr>
            <a:picLocks noChangeAspect="1" noChangeArrowheads="1"/>
          </p:cNvPicPr>
          <p:nvPr/>
        </p:nvPicPr>
        <p:blipFill>
          <a:blip r:embed="rId2" cstate="print"/>
          <a:srcRect b="7823"/>
          <a:stretch>
            <a:fillRect/>
          </a:stretch>
        </p:blipFill>
        <p:spPr bwMode="auto">
          <a:xfrm>
            <a:off x="107504" y="1097360"/>
            <a:ext cx="8928992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Чтобы успешнее работать, бывший военфельдшер окончил Корочанский совхоз-техникум и получил диплом </a:t>
            </a:r>
            <a:r>
              <a:rPr lang="ru-RU" sz="2800" b="1" dirty="0" smtClean="0"/>
              <a:t>агронома-полевода</a:t>
            </a:r>
            <a:endParaRPr lang="ru-RU" sz="2800" b="1" dirty="0"/>
          </a:p>
        </p:txBody>
      </p:sp>
    </p:spTree>
  </p:cSld>
  <p:clrMapOvr>
    <a:masterClrMapping/>
  </p:clrMapOvr>
  <p:transition advTm="12000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krisanova_tn\Рабочий стол\горин\скан горина\Копия 1 - 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5960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Picture 3" descr="C:\Documents and Settings\krisanova_tn\Рабочий стол\горин\скан горина\1 - 0034.jpg"/>
          <p:cNvPicPr>
            <a:picLocks noChangeAspect="1" noChangeArrowheads="1"/>
          </p:cNvPicPr>
          <p:nvPr/>
        </p:nvPicPr>
        <p:blipFill>
          <a:blip r:embed="rId3" cstate="print"/>
          <a:srcRect b="17303"/>
          <a:stretch>
            <a:fillRect/>
          </a:stretch>
        </p:blipFill>
        <p:spPr bwMode="auto">
          <a:xfrm>
            <a:off x="179512" y="1268760"/>
            <a:ext cx="8765753" cy="5105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5486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60-е годы</a:t>
            </a:r>
            <a:endParaRPr lang="ru-RU" sz="2800" b="1" dirty="0"/>
          </a:p>
        </p:txBody>
      </p:sp>
    </p:spTree>
  </p:cSld>
  <p:clrMapOvr>
    <a:masterClrMapping/>
  </p:clrMapOvr>
  <p:transition advTm="12000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Documents and Settings\krisanova_tn\Рабочий стол\горин\скан горина\1 - 0031.jpg"/>
          <p:cNvPicPr>
            <a:picLocks noChangeAspect="1" noChangeArrowheads="1"/>
          </p:cNvPicPr>
          <p:nvPr/>
        </p:nvPicPr>
        <p:blipFill>
          <a:blip r:embed="rId3" cstate="print"/>
          <a:srcRect t="8734" b="1186"/>
          <a:stretch>
            <a:fillRect/>
          </a:stretch>
        </p:blipFill>
        <p:spPr bwMode="auto">
          <a:xfrm flipH="1">
            <a:off x="3995936" y="239020"/>
            <a:ext cx="4955554" cy="6392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95536" y="1052736"/>
            <a:ext cx="3528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В своем кабинете 1971 </a:t>
            </a:r>
            <a:r>
              <a:rPr lang="ru-RU" sz="2800" b="1" dirty="0" smtClean="0"/>
              <a:t>год</a:t>
            </a:r>
            <a:endParaRPr lang="ru-RU" sz="2800" b="1" dirty="0"/>
          </a:p>
        </p:txBody>
      </p:sp>
    </p:spTree>
  </p:cSld>
  <p:clrMapOvr>
    <a:masterClrMapping/>
  </p:clrMapOvr>
  <p:transition advTm="12000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827" y="908720"/>
            <a:ext cx="8496944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Василий Горин проводит совещание, 1977 </a:t>
            </a:r>
            <a:r>
              <a:rPr lang="ru-RU" sz="3200" b="1" dirty="0" smtClean="0"/>
              <a:t>год</a:t>
            </a:r>
            <a:endParaRPr lang="ru-RU" sz="3200" b="1" dirty="0"/>
          </a:p>
        </p:txBody>
      </p:sp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Documents and Settings\krisanova_tn\Рабочий стол\горин\скан горина\Копия 1 - 0031.jpg"/>
          <p:cNvPicPr>
            <a:picLocks noChangeAspect="1" noChangeArrowheads="1"/>
          </p:cNvPicPr>
          <p:nvPr/>
        </p:nvPicPr>
        <p:blipFill>
          <a:blip r:embed="rId3" cstate="print"/>
          <a:srcRect b="6951"/>
          <a:stretch>
            <a:fillRect/>
          </a:stretch>
        </p:blipFill>
        <p:spPr bwMode="auto">
          <a:xfrm>
            <a:off x="179512" y="486982"/>
            <a:ext cx="8784976" cy="637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635896" y="116632"/>
            <a:ext cx="1790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/>
              <a:t>субботник</a:t>
            </a:r>
            <a:endParaRPr lang="ru-RU" sz="2800" b="1" dirty="0"/>
          </a:p>
        </p:txBody>
      </p:sp>
    </p:spTree>
  </p:cSld>
  <p:clrMapOvr>
    <a:masterClrMapping/>
  </p:clrMapOvr>
  <p:transition advTm="12000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Documents and Settings\krisanova_tn\Рабочий стол\горин\скан горина\1 - 0032.jpg"/>
          <p:cNvPicPr>
            <a:picLocks noChangeAspect="1" noChangeArrowheads="1"/>
          </p:cNvPicPr>
          <p:nvPr/>
        </p:nvPicPr>
        <p:blipFill>
          <a:blip r:embed="rId3" cstate="print"/>
          <a:srcRect b="10976"/>
          <a:stretch>
            <a:fillRect/>
          </a:stretch>
        </p:blipFill>
        <p:spPr bwMode="auto">
          <a:xfrm>
            <a:off x="251520" y="1089801"/>
            <a:ext cx="8640960" cy="5563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26064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Во время интервью</a:t>
            </a:r>
            <a:endParaRPr lang="ru-RU" sz="2800" b="1" dirty="0"/>
          </a:p>
        </p:txBody>
      </p:sp>
    </p:spTree>
  </p:cSld>
  <p:clrMapOvr>
    <a:masterClrMapping/>
  </p:clrMapOvr>
  <p:transition advTm="12000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Documents and Settings\krisanova_tn\Рабочий стол\горин\скан горина\1 - 0056.jpg"/>
          <p:cNvPicPr>
            <a:picLocks noChangeAspect="1" noChangeArrowheads="1"/>
          </p:cNvPicPr>
          <p:nvPr/>
        </p:nvPicPr>
        <p:blipFill>
          <a:blip r:embed="rId3" cstate="print"/>
          <a:srcRect b="11611"/>
          <a:stretch>
            <a:fillRect/>
          </a:stretch>
        </p:blipFill>
        <p:spPr bwMode="auto">
          <a:xfrm>
            <a:off x="395536" y="764704"/>
            <a:ext cx="8424936" cy="5901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Делегация  студентов и преподавателей из Московского университета имени П. Лумумбы (РУДН)</a:t>
            </a:r>
            <a:endParaRPr lang="ru-RU" sz="2800" b="1" dirty="0"/>
          </a:p>
        </p:txBody>
      </p:sp>
    </p:spTree>
  </p:cSld>
  <p:clrMapOvr>
    <a:masterClrMapping/>
  </p:clrMapOvr>
  <p:transition advTm="12000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Documents and Settings\krisanova_tn\Рабочий стол\горин\скан горина\1 - 0082.jpg"/>
          <p:cNvPicPr>
            <a:picLocks noChangeAspect="1" noChangeArrowheads="1"/>
          </p:cNvPicPr>
          <p:nvPr/>
        </p:nvPicPr>
        <p:blipFill>
          <a:blip r:embed="rId2" cstate="print"/>
          <a:srcRect t="8195"/>
          <a:stretch>
            <a:fillRect/>
          </a:stretch>
        </p:blipFill>
        <p:spPr bwMode="auto">
          <a:xfrm>
            <a:off x="0" y="-19624"/>
            <a:ext cx="9144000" cy="687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5301208"/>
            <a:ext cx="3419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 </a:t>
            </a:r>
            <a:r>
              <a:rPr lang="ru-RU" sz="2800" b="1" dirty="0" smtClean="0"/>
              <a:t>9 </a:t>
            </a:r>
            <a:r>
              <a:rPr lang="ru-RU" sz="2800" b="1" dirty="0"/>
              <a:t>января </a:t>
            </a:r>
            <a:r>
              <a:rPr lang="ru-RU" sz="2800" b="1" dirty="0" smtClean="0"/>
              <a:t>1922 года </a:t>
            </a:r>
          </a:p>
          <a:p>
            <a:pPr algn="ctr"/>
            <a:r>
              <a:rPr lang="ru-RU" sz="2800" b="1" dirty="0" smtClean="0"/>
              <a:t>4 </a:t>
            </a:r>
            <a:r>
              <a:rPr lang="ru-RU" sz="2800" b="1" dirty="0"/>
              <a:t>апреля 2014 года</a:t>
            </a:r>
          </a:p>
          <a:p>
            <a:pPr algn="ctr"/>
            <a:endParaRPr lang="ru-RU" sz="2800" b="1" dirty="0"/>
          </a:p>
        </p:txBody>
      </p:sp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3" descr="C:\Documents and Settings\krisanova_tn\Рабочий стол\горин\скан горина\1 - 0057.jpg"/>
          <p:cNvPicPr>
            <a:picLocks noChangeAspect="1" noChangeArrowheads="1"/>
          </p:cNvPicPr>
          <p:nvPr/>
        </p:nvPicPr>
        <p:blipFill>
          <a:blip r:embed="rId3" cstate="print"/>
          <a:srcRect t="6016" r="827" b="1741"/>
          <a:stretch>
            <a:fillRect/>
          </a:stretch>
        </p:blipFill>
        <p:spPr bwMode="auto">
          <a:xfrm>
            <a:off x="611560" y="692696"/>
            <a:ext cx="7992888" cy="6027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Делегация из Италии</a:t>
            </a:r>
            <a:endParaRPr lang="ru-RU" sz="2800" b="1" dirty="0"/>
          </a:p>
        </p:txBody>
      </p:sp>
    </p:spTree>
  </p:cSld>
  <p:clrMapOvr>
    <a:masterClrMapping/>
  </p:clrMapOvr>
  <p:transition advTm="12000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Documents and Settings\krisanova_tn\Рабочий стол\горин\скан горина\1 - 0059.jpg"/>
          <p:cNvPicPr>
            <a:picLocks noChangeAspect="1" noChangeArrowheads="1"/>
          </p:cNvPicPr>
          <p:nvPr/>
        </p:nvPicPr>
        <p:blipFill>
          <a:blip r:embed="rId3" cstate="print"/>
          <a:srcRect t="11931" b="14628"/>
          <a:stretch>
            <a:fillRect/>
          </a:stretch>
        </p:blipFill>
        <p:spPr bwMode="auto">
          <a:xfrm>
            <a:off x="251520" y="908720"/>
            <a:ext cx="8640960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Приезд последнего генерального секретаря ЦК КПСС Горбачёва М.С. 1983 год</a:t>
            </a:r>
            <a:endParaRPr lang="ru-RU" sz="2800" b="1" dirty="0"/>
          </a:p>
        </p:txBody>
      </p:sp>
    </p:spTree>
  </p:cSld>
  <p:clrMapOvr>
    <a:masterClrMapping/>
  </p:clrMapOvr>
  <p:transition advTm="12000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Documents and Settings\krisanova_tn\Рабочий стол\горин\скан горина\1 - 0060.jpg"/>
          <p:cNvPicPr>
            <a:picLocks noChangeAspect="1" noChangeArrowheads="1"/>
          </p:cNvPicPr>
          <p:nvPr/>
        </p:nvPicPr>
        <p:blipFill>
          <a:blip r:embed="rId3" cstate="print"/>
          <a:srcRect b="20316"/>
          <a:stretch>
            <a:fillRect/>
          </a:stretch>
        </p:blipFill>
        <p:spPr bwMode="auto">
          <a:xfrm>
            <a:off x="179513" y="1124744"/>
            <a:ext cx="8691562" cy="5541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11663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Президент Российской Федерации Ельцин Б.Н. в Бессоновке 1996 </a:t>
            </a:r>
            <a:r>
              <a:rPr lang="ru-RU" sz="2800" b="1" dirty="0" smtClean="0"/>
              <a:t>год</a:t>
            </a:r>
            <a:endParaRPr lang="ru-RU" sz="2800" b="1" dirty="0"/>
          </a:p>
        </p:txBody>
      </p:sp>
    </p:spTree>
  </p:cSld>
  <p:clrMapOvr>
    <a:masterClrMapping/>
  </p:clrMapOvr>
  <p:transition advTm="12000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488832" cy="5827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С президентом Российской Федерации В.В. Путиным</a:t>
            </a:r>
            <a:endParaRPr lang="ru-RU" sz="2800" b="1" dirty="0"/>
          </a:p>
        </p:txBody>
      </p:sp>
    </p:spTree>
  </p:cSld>
  <p:clrMapOvr>
    <a:masterClrMapping/>
  </p:clrMapOvr>
  <p:transition advTm="12000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Documents and Settings\krisanova_tn\Рабочий стол\горин\скан горина\1 - 0061.jpg"/>
          <p:cNvPicPr>
            <a:picLocks noChangeAspect="1" noChangeArrowheads="1"/>
          </p:cNvPicPr>
          <p:nvPr/>
        </p:nvPicPr>
        <p:blipFill>
          <a:blip r:embed="rId3" cstate="print"/>
          <a:srcRect b="20280"/>
          <a:stretch>
            <a:fillRect/>
          </a:stretch>
        </p:blipFill>
        <p:spPr bwMode="auto">
          <a:xfrm>
            <a:off x="755576" y="0"/>
            <a:ext cx="741271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640960" cy="597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8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Приезд  делегации из  Москвы</a:t>
            </a:r>
            <a:endParaRPr lang="ru-RU" sz="2800" b="1" dirty="0"/>
          </a:p>
        </p:txBody>
      </p:sp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C:\Documents and Settings\krisanova_tn\Рабочий стол\горин\скан горина\Копия 1 - 0042.jpg"/>
          <p:cNvPicPr>
            <a:picLocks noChangeAspect="1" noChangeArrowheads="1"/>
          </p:cNvPicPr>
          <p:nvPr/>
        </p:nvPicPr>
        <p:blipFill>
          <a:blip r:embed="rId2" cstate="print"/>
          <a:srcRect t="8800" b="1592"/>
          <a:stretch>
            <a:fillRect/>
          </a:stretch>
        </p:blipFill>
        <p:spPr bwMode="auto">
          <a:xfrm>
            <a:off x="467544" y="548680"/>
            <a:ext cx="7982749" cy="6094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За белгородским опытом работы – со всей страны!</a:t>
            </a:r>
            <a:endParaRPr lang="ru-RU" sz="2800" dirty="0"/>
          </a:p>
        </p:txBody>
      </p:sp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8435363" cy="6105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8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Большие планы на будущее…</a:t>
            </a:r>
            <a:endParaRPr lang="ru-RU" sz="2800" b="1" dirty="0"/>
          </a:p>
        </p:txBody>
      </p:sp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408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А годы летят… Очередной </a:t>
            </a:r>
            <a:r>
              <a:rPr lang="ru-RU" sz="2800" b="1" dirty="0" smtClean="0"/>
              <a:t>юбилей</a:t>
            </a:r>
            <a:endParaRPr lang="ru-RU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641494"/>
            <a:ext cx="8568952" cy="6210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Documents and Settings\krisanova_tn\Рабочий стол\горин\скан горина\1 - 0081.jpg"/>
          <p:cNvPicPr>
            <a:picLocks noChangeAspect="1" noChangeArrowheads="1"/>
          </p:cNvPicPr>
          <p:nvPr/>
        </p:nvPicPr>
        <p:blipFill>
          <a:blip r:embed="rId3" cstate="print"/>
          <a:srcRect b="10565"/>
          <a:stretch>
            <a:fillRect/>
          </a:stretch>
        </p:blipFill>
        <p:spPr bwMode="auto">
          <a:xfrm>
            <a:off x="323528" y="1196752"/>
            <a:ext cx="8587805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33265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С владыкой </a:t>
            </a:r>
            <a:r>
              <a:rPr lang="ru-RU" sz="2800" b="1" dirty="0" err="1" smtClean="0"/>
              <a:t>Иоаном</a:t>
            </a:r>
            <a:endParaRPr lang="ru-RU" sz="2800" b="1" dirty="0"/>
          </a:p>
        </p:txBody>
      </p:sp>
    </p:spTree>
  </p:cSld>
  <p:clrMapOvr>
    <a:masterClrMapping/>
  </p:clrMapOvr>
  <p:transition advTm="12000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052736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/>
              <a:t>Родился 9 января 1922 года в селе Бессоновка Белгородского уезда Курской губернии </a:t>
            </a:r>
            <a:r>
              <a:rPr lang="ru-RU" sz="2800" b="1" dirty="0" smtClean="0"/>
              <a:t>(</a:t>
            </a:r>
            <a:r>
              <a:rPr lang="ru-RU" sz="2800" b="1" dirty="0"/>
              <a:t>ныне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Белгородского </a:t>
            </a:r>
            <a:r>
              <a:rPr lang="ru-RU" sz="2800" b="1" dirty="0"/>
              <a:t>района</a:t>
            </a:r>
            <a:r>
              <a:rPr lang="ru-RU" sz="2800" b="1" dirty="0" smtClean="0"/>
              <a:t>,</a:t>
            </a:r>
          </a:p>
          <a:p>
            <a:pPr algn="ctr"/>
            <a:r>
              <a:rPr lang="ru-RU" sz="2800" b="1" dirty="0" smtClean="0"/>
              <a:t> </a:t>
            </a:r>
            <a:r>
              <a:rPr lang="ru-RU" sz="2800" b="1" dirty="0"/>
              <a:t>Белгородская область</a:t>
            </a:r>
            <a:r>
              <a:rPr lang="ru-RU" sz="2800" b="1" dirty="0" smtClean="0"/>
              <a:t>)</a:t>
            </a:r>
          </a:p>
          <a:p>
            <a:pPr algn="ctr"/>
            <a:r>
              <a:rPr lang="ru-RU" sz="2800" b="1" dirty="0" smtClean="0"/>
              <a:t> </a:t>
            </a:r>
            <a:r>
              <a:rPr lang="ru-RU" sz="2800" b="1" dirty="0"/>
              <a:t>в семье </a:t>
            </a:r>
            <a:r>
              <a:rPr lang="ru-RU" sz="2800" b="1" dirty="0" smtClean="0"/>
              <a:t>кузнеца</a:t>
            </a:r>
            <a:endParaRPr lang="ru-RU" sz="2800" b="1" dirty="0"/>
          </a:p>
        </p:txBody>
      </p:sp>
      <p:pic>
        <p:nvPicPr>
          <p:cNvPr id="1026" name="Picture 2" descr="C:\Documents and Settings\krisanova_tn\Рабочий стол\горин\скан горина\Копия 1 - 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332656"/>
            <a:ext cx="2448272" cy="6442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37268503"/>
      </p:ext>
    </p:extLst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krisanova_tn\Рабочий стол\горин\скан горина\1 - 0037.jpg"/>
          <p:cNvPicPr>
            <a:picLocks noChangeAspect="1" noChangeArrowheads="1"/>
          </p:cNvPicPr>
          <p:nvPr/>
        </p:nvPicPr>
        <p:blipFill>
          <a:blip r:embed="rId3" cstate="print"/>
          <a:srcRect t="900" r="1226" b="14884"/>
          <a:stretch>
            <a:fillRect/>
          </a:stretch>
        </p:blipFill>
        <p:spPr bwMode="auto">
          <a:xfrm>
            <a:off x="107504" y="1124744"/>
            <a:ext cx="8856984" cy="5311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26064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С руководителем цыганского театра «Ромен» Н.Сличенко </a:t>
            </a:r>
            <a:endParaRPr lang="ru-RU" sz="2800" b="1" dirty="0"/>
          </a:p>
        </p:txBody>
      </p:sp>
    </p:spTree>
  </p:cSld>
  <p:clrMapOvr>
    <a:masterClrMapping/>
  </p:clrMapOvr>
  <p:transition advTm="12000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8784976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На молочном комплексе</a:t>
            </a:r>
            <a:endParaRPr lang="ru-RU" sz="2800" b="1" dirty="0"/>
          </a:p>
        </p:txBody>
      </p:sp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012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Комплекс холодного метода выращивания молодняка до 50-дневного   </a:t>
            </a:r>
            <a:r>
              <a:rPr lang="ru-RU" sz="2800" b="1" dirty="0" smtClean="0"/>
              <a:t>возраста</a:t>
            </a:r>
            <a:endParaRPr lang="ru-RU" sz="28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01526"/>
            <a:ext cx="8496944" cy="5561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krisanova_tn\Рабочий стол\горин\скан горина\1 - 0042.jpg"/>
          <p:cNvPicPr>
            <a:picLocks noChangeAspect="1" noChangeArrowheads="1"/>
          </p:cNvPicPr>
          <p:nvPr/>
        </p:nvPicPr>
        <p:blipFill>
          <a:blip r:embed="rId2" cstate="print"/>
          <a:srcRect b="9645"/>
          <a:stretch>
            <a:fillRect/>
          </a:stretch>
        </p:blipFill>
        <p:spPr bwMode="auto">
          <a:xfrm>
            <a:off x="251520" y="175878"/>
            <a:ext cx="8640960" cy="6405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На уборке сахарной свеклы в колхозе им. Фрунзе</a:t>
            </a:r>
            <a:endParaRPr lang="ru-RU" sz="2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568952" cy="6426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Documents and Settings\krisanova_tn\Рабочий стол\горин\скан горина\1 - 0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836125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592"/>
          <a:stretch/>
        </p:blipFill>
        <p:spPr bwMode="auto">
          <a:xfrm>
            <a:off x="0" y="0"/>
            <a:ext cx="914629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00" y="188640"/>
            <a:ext cx="9146299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8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Колхоз им. Фрунзе на Аллее Трудовой Славы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0688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За достижение высоких результатов в реализации Государственной программы развития сельского хозяйства и регулирования рынков сельскохозяйственной продукции до 2012 года и областной программы повышения качества жизни населения высокой чести представлять агропромышленный комплекс Белгородчины на Аллее Трудовой Славы были удостоены</a:t>
            </a:r>
          </a:p>
          <a:p>
            <a:r>
              <a:rPr lang="ru-RU" b="1" dirty="0" smtClean="0"/>
              <a:t>среди предприятий:</a:t>
            </a:r>
          </a:p>
          <a:p>
            <a:pPr algn="ctr"/>
            <a:r>
              <a:rPr lang="ru-RU" b="1" dirty="0" smtClean="0"/>
              <a:t>- ордена Трудового Красного Знамени колхоз имени Фрунзе, Белгородский район. Председатель колхоза – Горин В.Я., дважды Герой Социалистического труда, заслуженный работник сельского хозяйства РФ,</a:t>
            </a:r>
            <a:endParaRPr lang="ru-RU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3425" y="3140968"/>
            <a:ext cx="4980823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belapk.ru/images/2013/gor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712968" cy="6273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609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 с. Бессоновка</a:t>
            </a:r>
            <a:endParaRPr lang="ru-RU" sz="2800" b="1" dirty="0"/>
          </a:p>
        </p:txBody>
      </p:sp>
      <p:pic>
        <p:nvPicPr>
          <p:cNvPr id="63492" name="Picture 4" descr="http://belrn.ru/wp-content/uploads/2014/05/1360139634fontan_bessonovk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80399"/>
            <a:ext cx="8640960" cy="5767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980728"/>
            <a:ext cx="38884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После окончания средней школы поступил в Харьковское военно-медицинское училище, которое окончил летом 1941 </a:t>
            </a:r>
            <a:r>
              <a:rPr lang="ru-RU" sz="2800" b="1" dirty="0" smtClean="0"/>
              <a:t>года</a:t>
            </a:r>
            <a:endParaRPr lang="ru-RU" sz="2800" b="1" dirty="0"/>
          </a:p>
        </p:txBody>
      </p:sp>
      <p:pic>
        <p:nvPicPr>
          <p:cNvPr id="5122" name="Picture 2" descr="C:\Documents and Settings\krisanova_tn\Рабочий стол\горин\скан горина\1 - 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88640"/>
            <a:ext cx="4539364" cy="6377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57182779"/>
      </p:ext>
    </p:extLst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t="4973"/>
          <a:stretch>
            <a:fillRect/>
          </a:stretch>
        </p:blipFill>
        <p:spPr bwMode="auto">
          <a:xfrm>
            <a:off x="179512" y="548680"/>
            <a:ext cx="8712968" cy="6129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408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Фонтан в центре села</a:t>
            </a:r>
            <a:endParaRPr lang="ru-RU" sz="2800" b="1" dirty="0"/>
          </a:p>
        </p:txBody>
      </p:sp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408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На колхозном </a:t>
            </a:r>
            <a:r>
              <a:rPr lang="ru-RU" sz="2800" b="1" dirty="0" smtClean="0"/>
              <a:t>стадионе</a:t>
            </a:r>
            <a:endParaRPr lang="ru-RU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640960" cy="6066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20890"/>
            <a:ext cx="8640960" cy="5799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Спортивный комплекс «Звездный»</a:t>
            </a:r>
            <a:endParaRPr lang="ru-RU" sz="2800" b="1" dirty="0"/>
          </a:p>
        </p:txBody>
      </p:sp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57606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Церковь иконы Божией Матери "Знамение" с. Бессоновка</a:t>
            </a:r>
            <a:endParaRPr lang="ru-RU" sz="2800" b="1" dirty="0"/>
          </a:p>
        </p:txBody>
      </p:sp>
      <p:pic>
        <p:nvPicPr>
          <p:cNvPr id="57346" name="Picture 2" descr="http://sobory.ru/pic/15750/15798_20120213_102448.jpg"/>
          <p:cNvPicPr>
            <a:picLocks noChangeAspect="1" noChangeArrowheads="1"/>
          </p:cNvPicPr>
          <p:nvPr/>
        </p:nvPicPr>
        <p:blipFill>
          <a:blip r:embed="rId2" cstate="print"/>
          <a:srcRect b="9194"/>
          <a:stretch>
            <a:fillRect/>
          </a:stretch>
        </p:blipFill>
        <p:spPr bwMode="auto">
          <a:xfrm>
            <a:off x="179511" y="692696"/>
            <a:ext cx="8743075" cy="616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609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В.Я Горин на расширенном заседании</a:t>
            </a:r>
            <a:br>
              <a:rPr lang="ru-RU" sz="2800" b="1" dirty="0" smtClean="0"/>
            </a:br>
            <a:r>
              <a:rPr lang="ru-RU" sz="2800" b="1" dirty="0" smtClean="0"/>
              <a:t> Ученого Совета БелГАУ им. В.Я. </a:t>
            </a:r>
            <a:r>
              <a:rPr lang="ru-RU" sz="2800" b="1" dirty="0" smtClean="0"/>
              <a:t>Горина </a:t>
            </a:r>
            <a:endParaRPr lang="ru-RU" sz="2800" b="1" dirty="0"/>
          </a:p>
        </p:txBody>
      </p:sp>
      <p:pic>
        <p:nvPicPr>
          <p:cNvPr id="2" name="Picture 2" descr="\\S03\files\Фото БелГСХА, презентации\Фотоархив  БелГСХА (ограниченный доступ)\2008\2008.06.10 Встреча с лауреатами премии В.Я.Горина, расширенное заседание Учёного совета\PICT02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49502"/>
            <a:ext cx="8496944" cy="6020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8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В стенах университета имени В.Я. Горина</a:t>
            </a:r>
            <a:endParaRPr lang="ru-RU" sz="2800" b="1" dirty="0"/>
          </a:p>
        </p:txBody>
      </p:sp>
      <p:pic>
        <p:nvPicPr>
          <p:cNvPr id="2050" name="Picture 2" descr="\\S03\files\Фото БелГСХА, презентации\Фотоархив  БелГСХА (ограниченный доступ)\2008\2008.06.10 Встреча с лауреатами премии В.Я.Горина, расширенное заседание Учёного совета\PICT0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09" y="620688"/>
            <a:ext cx="8880987" cy="6066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207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В музее БелГАУ им. В.Я. Горина</a:t>
            </a:r>
            <a:endParaRPr lang="ru-RU" sz="2800" b="1" dirty="0"/>
          </a:p>
        </p:txBody>
      </p:sp>
      <p:pic>
        <p:nvPicPr>
          <p:cNvPr id="1026" name="Picture 2" descr="\\S03\files\Фото БелГСХА, презентации\Фотоархив  БелГСХА (ограниченный доступ)\2008\2008.06.10 Встреча с лауреатами премии В.Я.Горина, расширенное заседание Учёного совета\PICT0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92696"/>
            <a:ext cx="8165827" cy="6005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ll Users\Документы\памятник Горина\IMG_8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49100"/>
            <a:ext cx="7059584" cy="5132227"/>
          </a:xfrm>
          <a:prstGeom prst="rect">
            <a:avLst/>
          </a:prstGeom>
          <a:noFill/>
        </p:spPr>
      </p:pic>
      <p:pic>
        <p:nvPicPr>
          <p:cNvPr id="4" name="Picture 2" descr="C:\Documents and Settings\All Users\Документы\памятник Горина\IMG_8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94" y="426585"/>
            <a:ext cx="8794094" cy="6393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8098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Торжественное открытие памятника В.Я. Горину</a:t>
            </a:r>
            <a:br>
              <a:rPr lang="ru-RU" sz="2800" b="1" dirty="0" smtClean="0"/>
            </a:br>
            <a:r>
              <a:rPr lang="ru-RU" sz="2800" b="1" dirty="0" smtClean="0"/>
              <a:t> 9.01.2012 </a:t>
            </a:r>
            <a:r>
              <a:rPr lang="ru-RU" sz="2800" b="1" dirty="0" smtClean="0"/>
              <a:t>г</a:t>
            </a:r>
            <a:endParaRPr lang="ru-RU" sz="2800" b="1" dirty="0"/>
          </a:p>
        </p:txBody>
      </p:sp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Выступление В.Я. </a:t>
            </a:r>
            <a:r>
              <a:rPr lang="ru-RU" sz="2800" b="1" dirty="0" smtClean="0"/>
              <a:t>Горина     </a:t>
            </a:r>
            <a:endParaRPr lang="ru-RU" sz="2800" b="1" dirty="0"/>
          </a:p>
        </p:txBody>
      </p:sp>
      <p:pic>
        <p:nvPicPr>
          <p:cNvPr id="3074" name="Picture 2" descr="C:\Documents and Settings\All Users\Документы\памятник Горина\IMG_84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8784975" cy="5977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24744"/>
            <a:ext cx="3600400" cy="1124744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Памятник </a:t>
            </a:r>
            <a:br>
              <a:rPr lang="ru-RU" sz="2800" b="1" dirty="0" smtClean="0"/>
            </a:br>
            <a:r>
              <a:rPr lang="ru-RU" sz="2800" b="1" dirty="0" smtClean="0"/>
              <a:t>В.Я. Горину.</a:t>
            </a:r>
            <a:br>
              <a:rPr lang="ru-RU" sz="2800" b="1" dirty="0" smtClean="0"/>
            </a:br>
            <a:r>
              <a:rPr lang="ru-RU" sz="2800" b="1" dirty="0" smtClean="0"/>
              <a:t>п. Майский</a:t>
            </a:r>
            <a:endParaRPr lang="ru-RU" sz="2800" b="1" dirty="0"/>
          </a:p>
        </p:txBody>
      </p:sp>
      <p:pic>
        <p:nvPicPr>
          <p:cNvPr id="1026" name="Picture 2" descr="C:\Documents and Settings\All Users\Документы\памятник Горина\IMG_8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 flipH="1">
            <a:off x="3344302" y="1181882"/>
            <a:ext cx="6397404" cy="4554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Участник Великой Отечественной войны, сражался на Западном и Калининском фронтах. После ранения попал в плен, а когда лагерь освободили, продолжал службу в Красной Армии в качестве </a:t>
            </a:r>
            <a:r>
              <a:rPr lang="ru-RU" sz="2800" b="1" dirty="0" smtClean="0"/>
              <a:t>фельдшера</a:t>
            </a:r>
            <a:endParaRPr lang="ru-RU" sz="2800" b="1" dirty="0"/>
          </a:p>
        </p:txBody>
      </p:sp>
      <p:pic>
        <p:nvPicPr>
          <p:cNvPr id="3075" name="Picture 3" descr="C:\Documents and Settings\krisanova_tn\Рабочий стол\горин\скан горина\Копия 1 - 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67430"/>
            <a:ext cx="5904656" cy="4812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92696"/>
            <a:ext cx="9036496" cy="6002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809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Цветы  к Вечному Огню</a:t>
            </a:r>
            <a:endParaRPr lang="ru-RU" sz="2800" b="1" dirty="0"/>
          </a:p>
        </p:txBody>
      </p:sp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agrobel.ru/shared/attachments/572dfe229c345065442a18377cb01bf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005" y="1340768"/>
            <a:ext cx="8825154" cy="5273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С 9 января 2002 года ежегодно в Белгородской области вручается памятный знак и премия имени В. Я. Горина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в </a:t>
            </a:r>
            <a:r>
              <a:rPr lang="ru-RU" sz="2800" b="1" dirty="0"/>
              <a:t>области сельского </a:t>
            </a:r>
            <a:r>
              <a:rPr lang="ru-RU" sz="2800" b="1" dirty="0" smtClean="0"/>
              <a:t>хозяйства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3439602509"/>
      </p:ext>
    </p:extLst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elgorod.bezformata.ru/content/image66886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5"/>
            <a:ext cx="8784976" cy="567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://ashkalov.ru/images/slavnie_ludi/premiy-gor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0"/>
            <a:ext cx="1784534" cy="18448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835696" y="332656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знак лауреата премии В.Я. Горина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1736958853"/>
      </p:ext>
    </p:extLst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70609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Лауреат премии им. В.Я. Горина в 2003 году</a:t>
            </a:r>
            <a:br>
              <a:rPr lang="ru-RU" sz="2800" b="1" dirty="0" smtClean="0"/>
            </a:br>
            <a:r>
              <a:rPr lang="ru-RU" sz="2800" b="1" dirty="0" smtClean="0"/>
              <a:t>Профессор-консультант БелГСХА   Н.Р. Асыка</a:t>
            </a:r>
            <a:endParaRPr lang="ru-RU" sz="2800" b="1" dirty="0"/>
          </a:p>
        </p:txBody>
      </p:sp>
      <p:pic>
        <p:nvPicPr>
          <p:cNvPr id="1026" name="Picture 2" descr="C:\Documents and Settings\biblio_1.BIBL_NEW_C01\Мои документы\Бондаренко О.Ф\Мои фотографии\Асыка Н.Р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268760"/>
            <a:ext cx="3680396" cy="5451389"/>
          </a:xfrm>
          <a:prstGeom prst="rect">
            <a:avLst/>
          </a:prstGeom>
          <a:noFill/>
        </p:spPr>
      </p:pic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59755"/>
            <a:ext cx="8280920" cy="5879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Лауреат  премии им В.Я. Горина в 2005 году сотрудник академии Н.С. Шевченко </a:t>
            </a:r>
            <a:endParaRPr lang="ru-RU" sz="2800" b="1" dirty="0"/>
          </a:p>
        </p:txBody>
      </p:sp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krisanova_tn\Рабочий стол\горин\скан горина\1 - 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378" y="275399"/>
            <a:ext cx="8807110" cy="6321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764704"/>
            <a:ext cx="81139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Василий   Яковлевич    Горин</a:t>
            </a:r>
          </a:p>
          <a:p>
            <a:pPr algn="ctr"/>
            <a:r>
              <a:rPr lang="ru-RU" sz="4000" b="1" dirty="0" smtClean="0"/>
              <a:t> опубликовал    более </a:t>
            </a:r>
          </a:p>
          <a:p>
            <a:pPr algn="ctr"/>
            <a:r>
              <a:rPr lang="ru-RU" sz="4000" b="1" dirty="0" smtClean="0"/>
              <a:t>150   научных   </a:t>
            </a:r>
            <a:r>
              <a:rPr lang="ru-RU" sz="4000" b="1" dirty="0" smtClean="0"/>
              <a:t>работ</a:t>
            </a:r>
            <a:endParaRPr lang="ru-RU" sz="4000" b="1" dirty="0"/>
          </a:p>
        </p:txBody>
      </p:sp>
      <p:pic>
        <p:nvPicPr>
          <p:cNvPr id="4" name="Picture 2" descr="http://png-images.ru/wp-content/uploads/2015/01/book_PNG21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15958"/>
            <a:ext cx="9144000" cy="4203334"/>
          </a:xfrm>
          <a:prstGeom prst="rect">
            <a:avLst/>
          </a:prstGeom>
          <a:noFill/>
        </p:spPr>
      </p:pic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4807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Гордость Белгородского края</a:t>
            </a:r>
            <a:endParaRPr lang="ru-RU" sz="2800" b="1" dirty="0"/>
          </a:p>
        </p:txBody>
      </p:sp>
      <p:pic>
        <p:nvPicPr>
          <p:cNvPr id="41985" name="Picture 1" descr="C:\Documents and Settings\krisanova_tn\Рабочий стол\горин\скан горина\1 - 0069.jpg"/>
          <p:cNvPicPr>
            <a:picLocks noChangeAspect="1" noChangeArrowheads="1"/>
          </p:cNvPicPr>
          <p:nvPr/>
        </p:nvPicPr>
        <p:blipFill>
          <a:blip r:embed="rId2" cstate="print"/>
          <a:srcRect r="373" b="10618"/>
          <a:stretch>
            <a:fillRect/>
          </a:stretch>
        </p:blipFill>
        <p:spPr bwMode="auto">
          <a:xfrm>
            <a:off x="251520" y="1057403"/>
            <a:ext cx="8712968" cy="55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belgorod.bezformata.ru/content/image77178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7829"/>
            <a:ext cx="8784976" cy="6630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7253"/>
            <a:ext cx="8064896" cy="6720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41204638"/>
      </p:ext>
    </p:extLst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В декабре 1945 года демобилизовался и работал заведующим Черемошанским, а затем Краснооктябрьским, Бессоновским фельдшерско-акушерскими </a:t>
            </a:r>
            <a:r>
              <a:rPr lang="ru-RU" sz="2800" b="1" dirty="0" smtClean="0"/>
              <a:t>пунктами </a:t>
            </a:r>
            <a:endParaRPr lang="ru-RU" sz="2800" b="1" dirty="0"/>
          </a:p>
        </p:txBody>
      </p:sp>
      <p:pic>
        <p:nvPicPr>
          <p:cNvPr id="2051" name="Picture 3" descr="C:\Documents and Settings\krisanova_tn\Рабочий стол\горин\скан горина\Копия (2) 1 - 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00808"/>
            <a:ext cx="6624736" cy="4899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95127250"/>
      </p:ext>
    </p:extLst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/>
              <a:t>НАГРАДЫ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17912"/>
            <a:ext cx="849694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Герой Социалистического Труда (Указ Президиума Верховного Совета СССР от 8 апреля 1971, орден Ленина и медаль «Серп и Молот»)</a:t>
            </a:r>
          </a:p>
          <a:p>
            <a:r>
              <a:rPr lang="ru-RU" sz="2000" b="1" dirty="0"/>
              <a:t>Герой Социалистического Труда (Указ Президиума Верховного Совета СССР от 2 апреля 1985, орден Ленина и медаль «Серп и Молот»)</a:t>
            </a:r>
          </a:p>
          <a:p>
            <a:r>
              <a:rPr lang="ru-RU" sz="2000" b="1" dirty="0"/>
              <a:t>Орден «За заслуги перед Отечеством» II степени (9 декабря 2006) — за выдающийся вклад в развитие агропромышленного комплекса и многолетний добросовестный труд</a:t>
            </a:r>
          </a:p>
          <a:p>
            <a:r>
              <a:rPr lang="ru-RU" sz="2000" b="1" dirty="0"/>
              <a:t>Орден «За заслуги перед Отечеством» III степени (7 июня 1996) — за заслуги перед государством, успехи, достигнутые в труде</a:t>
            </a:r>
          </a:p>
          <a:p>
            <a:r>
              <a:rPr lang="ru-RU" sz="2000" b="1" dirty="0"/>
              <a:t>Орден «За заслуги перед Отечеством» IV степени (29 апреля 2011) — за большой вклад в развитие сельского хозяйства и многолетний добросовестный труд</a:t>
            </a:r>
          </a:p>
          <a:p>
            <a:r>
              <a:rPr lang="ru-RU" sz="2000" b="1" dirty="0"/>
              <a:t>Орден Почёта (15 января 2004) — за большой вклад в социально-экономическое развитие Белгородской области и многолетний добросовестный труд</a:t>
            </a:r>
          </a:p>
          <a:p>
            <a:r>
              <a:rPr lang="ru-RU" sz="2000" b="1" dirty="0"/>
              <a:t>Орден Ленина (1965) — за достигнутые высокие показатели в сельскохозяйственном производстве</a:t>
            </a:r>
          </a:p>
          <a:p>
            <a:r>
              <a:rPr lang="ru-RU" sz="2000" b="1" dirty="0"/>
              <a:t>Орден Октябрьской Революции (1981)</a:t>
            </a:r>
          </a:p>
          <a:p>
            <a:r>
              <a:rPr lang="ru-RU" sz="2000" b="1" dirty="0"/>
              <a:t>Орден Трудового Красного Знамени (1976)</a:t>
            </a:r>
          </a:p>
        </p:txBody>
      </p:sp>
    </p:spTree>
    <p:extLst>
      <p:ext uri="{BB962C8B-B14F-4D97-AF65-F5344CB8AC3E}">
        <p14:creationId xmlns:p14="http://schemas.microsoft.com/office/powerpoint/2010/main" xmlns="" val="2304193051"/>
      </p:ext>
    </p:extLst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404664"/>
            <a:ext cx="882047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Два ордена Отечественной войны II степени (в </a:t>
            </a:r>
            <a:r>
              <a:rPr lang="ru-RU" sz="2000" b="1" dirty="0" err="1"/>
              <a:t>т.ч</a:t>
            </a:r>
            <a:r>
              <a:rPr lang="ru-RU" sz="2000" b="1" dirty="0"/>
              <a:t>., 11 марта 1985)</a:t>
            </a:r>
          </a:p>
          <a:p>
            <a:r>
              <a:rPr lang="ru-RU" sz="2000" b="1" dirty="0"/>
              <a:t>Медаль «В ознаменование 100-летия со дня рождения Владимира Ильича Ленина» (1970)</a:t>
            </a:r>
          </a:p>
          <a:p>
            <a:r>
              <a:rPr lang="ru-RU" sz="2000" b="1" dirty="0"/>
              <a:t>Медаль «За победу над Германией в Великой Отечественной войне 1941—1945 гг.» (1946)</a:t>
            </a:r>
          </a:p>
          <a:p>
            <a:r>
              <a:rPr lang="ru-RU" sz="2000" b="1" dirty="0"/>
              <a:t>Медаль «Двадцать лет победы в Великой Отечественной войне 1941—1945 гг.» (1966 год)</a:t>
            </a:r>
          </a:p>
          <a:p>
            <a:r>
              <a:rPr lang="ru-RU" sz="2000" b="1" dirty="0"/>
              <a:t>Медаль «Тридцать лет Победы в Великой Отечественной войне 1941—1945 гг.»</a:t>
            </a:r>
          </a:p>
          <a:p>
            <a:r>
              <a:rPr lang="ru-RU" sz="2000" b="1" dirty="0"/>
              <a:t>Юбилейная медаль «Сорок лет Победы в Великой Отечественной войне 1941—1945 гг.»</a:t>
            </a:r>
          </a:p>
          <a:p>
            <a:r>
              <a:rPr lang="ru-RU" sz="2000" b="1" dirty="0"/>
              <a:t>Юбилейная медаль «50 лет Победы в Великой Отечественной войне 1941—1945 гг.»</a:t>
            </a:r>
          </a:p>
          <a:p>
            <a:r>
              <a:rPr lang="ru-RU" sz="2000" b="1" dirty="0"/>
              <a:t>Юбилейная медаль «60 лет Победы в Великой Отечественной войне 1941—1945 гг.»</a:t>
            </a:r>
          </a:p>
          <a:p>
            <a:r>
              <a:rPr lang="ru-RU" sz="2000" b="1" dirty="0"/>
              <a:t>Юбилейная медаль «65 лет Победы в Великой Отечественной войне 1941—1945 гг.»</a:t>
            </a:r>
          </a:p>
          <a:p>
            <a:r>
              <a:rPr lang="ru-RU" sz="2000" b="1" dirty="0"/>
              <a:t>Юбилейная медаль «30 лет Советской Армии и Флота»</a:t>
            </a:r>
          </a:p>
          <a:p>
            <a:r>
              <a:rPr lang="ru-RU" sz="2000" b="1" dirty="0"/>
              <a:t>Юбилейная медаль «40 лет Вооружённых Сил СССР</a:t>
            </a:r>
            <a:r>
              <a:rPr lang="ru-RU" sz="2000" b="1" dirty="0" smtClean="0"/>
              <a:t>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3241834226"/>
      </p:ext>
    </p:extLst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0"/>
            <a:ext cx="849694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Юбилейная медаль «50 лет Вооружённых Сил СССР»</a:t>
            </a:r>
          </a:p>
          <a:p>
            <a:r>
              <a:rPr lang="ru-RU" sz="2000" b="1" dirty="0" smtClean="0"/>
              <a:t>Юбилейная медаль «60 лет Вооружённых Сил СССР»</a:t>
            </a:r>
          </a:p>
          <a:p>
            <a:r>
              <a:rPr lang="ru-RU" sz="2000" b="1" dirty="0" smtClean="0"/>
              <a:t>Юбилейная медаль «70 лет Вооружённых Сил СССР»</a:t>
            </a:r>
          </a:p>
          <a:p>
            <a:r>
              <a:rPr lang="ru-RU" sz="2000" b="1" dirty="0" smtClean="0"/>
              <a:t>Заслуженный работник сельского хозяйства Российской Федерации (29 декабря 1994) — за заслуги в научной деятельности</a:t>
            </a:r>
          </a:p>
          <a:p>
            <a:r>
              <a:rPr lang="ru-RU" sz="2000" b="1" dirty="0" smtClean="0"/>
              <a:t>Медаль </a:t>
            </a:r>
            <a:r>
              <a:rPr lang="ru-RU" sz="2000" b="1" dirty="0"/>
              <a:t>«За вклад в развитие агропромышленного комплекса» I степени (2007)</a:t>
            </a:r>
          </a:p>
          <a:p>
            <a:r>
              <a:rPr lang="ru-RU" sz="2000" b="1" dirty="0"/>
              <a:t>Национальная премия имени Столыпина «Аграрная элита России»</a:t>
            </a:r>
          </a:p>
          <a:p>
            <a:r>
              <a:rPr lang="ru-RU" sz="2000" b="1" dirty="0"/>
              <a:t>Лауреат премии имени </a:t>
            </a:r>
            <a:r>
              <a:rPr lang="ru-RU" sz="2000" b="1" dirty="0" err="1"/>
              <a:t>А.Н.Косыгина</a:t>
            </a:r>
            <a:endParaRPr lang="ru-RU" sz="2000" b="1" dirty="0"/>
          </a:p>
          <a:p>
            <a:r>
              <a:rPr lang="ru-RU" sz="2000" b="1" dirty="0"/>
              <a:t>Золотая медаль ВДНХ (1996)</a:t>
            </a:r>
          </a:p>
          <a:p>
            <a:r>
              <a:rPr lang="ru-RU" sz="2000" b="1" dirty="0"/>
              <a:t>Почетный доктор экономических наук Всероссийского научно-исследовательского института экономики сельского хозяйства</a:t>
            </a:r>
          </a:p>
          <a:p>
            <a:r>
              <a:rPr lang="ru-RU" sz="2000" b="1" dirty="0"/>
              <a:t>Почетный профессор Белгородской государственной сельскохозяйственной академии</a:t>
            </a:r>
          </a:p>
          <a:p>
            <a:r>
              <a:rPr lang="ru-RU" sz="2000" b="1" dirty="0"/>
              <a:t>Отличник народного просвещения СССР и РСФСР</a:t>
            </a:r>
          </a:p>
          <a:p>
            <a:r>
              <a:rPr lang="ru-RU" sz="2000" b="1" dirty="0"/>
              <a:t>Почётный гражданин Белгородской области</a:t>
            </a:r>
          </a:p>
          <a:p>
            <a:r>
              <a:rPr lang="ru-RU" sz="2000" b="1" dirty="0"/>
              <a:t>Почетный гражданин Белгородского района</a:t>
            </a:r>
          </a:p>
          <a:p>
            <a:r>
              <a:rPr lang="ru-RU" sz="2000" b="1" dirty="0"/>
              <a:t>Почетный гражданин </a:t>
            </a:r>
            <a:r>
              <a:rPr lang="ru-RU" sz="2000" b="1" dirty="0" err="1"/>
              <a:t>Бессоновского</a:t>
            </a:r>
            <a:r>
              <a:rPr lang="ru-RU" sz="2000" b="1" dirty="0"/>
              <a:t> сельского поселения</a:t>
            </a:r>
          </a:p>
          <a:p>
            <a:r>
              <a:rPr lang="ru-RU" sz="2000" b="1" dirty="0"/>
              <a:t>Медаль «За заслуги перед землей Белгородской» I степени (2003)</a:t>
            </a:r>
          </a:p>
          <a:p>
            <a:r>
              <a:rPr lang="ru-RU" sz="2000" b="1" dirty="0"/>
              <a:t>В ноябре 2001 года ученым советом Московской сельскохозяйственной академии имени Тимирязева В. Я. Горину присвоено звание «Почетный профессор академии».</a:t>
            </a:r>
          </a:p>
        </p:txBody>
      </p:sp>
    </p:spTree>
    <p:extLst>
      <p:ext uri="{BB962C8B-B14F-4D97-AF65-F5344CB8AC3E}">
        <p14:creationId xmlns:p14="http://schemas.microsoft.com/office/powerpoint/2010/main" xmlns="" val="4218605423"/>
      </p:ext>
    </p:extLst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belgorod.bezformata.ru/content/image772947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856984" cy="6320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48680"/>
            <a:ext cx="9144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2800" b="1" dirty="0"/>
              <a:t>Благодарность Президента Российской Федерации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(</a:t>
            </a:r>
            <a:r>
              <a:rPr lang="ru-RU" sz="2800" b="1" dirty="0"/>
              <a:t>14 января 2002) — за заслуги в области сельского хозяйства, высокие производственные показатели и многолетний добросовестный труд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946"/>
          <a:stretch>
            <a:fillRect/>
          </a:stretch>
        </p:blipFill>
        <p:spPr bwMode="auto">
          <a:xfrm>
            <a:off x="1547664" y="2636912"/>
            <a:ext cx="5544616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Поощрения Президента и Правительства Российской Федерации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2575546066"/>
      </p:ext>
    </p:extLst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7667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/>
              <a:t>На центральной площади села Бессоновка в честь дважды Героя Социалистического Труда — В. Я. Горина — установлен бронзовый </a:t>
            </a:r>
            <a:r>
              <a:rPr lang="ru-RU" sz="2800" b="1" dirty="0" smtClean="0"/>
              <a:t>бюст</a:t>
            </a:r>
            <a:endParaRPr lang="ru-RU" sz="2800" b="1" dirty="0"/>
          </a:p>
        </p:txBody>
      </p:sp>
      <p:pic>
        <p:nvPicPr>
          <p:cNvPr id="32769" name="Picture 1" descr="C:\Documents and Settings\krisanova_tn\Рабочий стол\горин\скан горина\1 - 0078.jpg"/>
          <p:cNvPicPr>
            <a:picLocks noChangeAspect="1" noChangeArrowheads="1"/>
          </p:cNvPicPr>
          <p:nvPr/>
        </p:nvPicPr>
        <p:blipFill>
          <a:blip r:embed="rId2" cstate="print"/>
          <a:srcRect b="9003"/>
          <a:stretch>
            <a:fillRect/>
          </a:stretch>
        </p:blipFill>
        <p:spPr bwMode="auto">
          <a:xfrm>
            <a:off x="4940151" y="261914"/>
            <a:ext cx="3870449" cy="6335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00980958"/>
      </p:ext>
    </p:extLst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509" y="3068960"/>
            <a:ext cx="4854471" cy="3640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В посёлке Майском открыли памятник </a:t>
            </a:r>
            <a:endParaRPr lang="ru-RU" sz="3200" b="1" dirty="0" smtClean="0"/>
          </a:p>
          <a:p>
            <a:pPr algn="ctr"/>
            <a:r>
              <a:rPr lang="ru-RU" sz="3200" b="1" dirty="0" smtClean="0"/>
              <a:t>Василию </a:t>
            </a:r>
            <a:r>
              <a:rPr lang="ru-RU" sz="3200" b="1" dirty="0"/>
              <a:t>Горину</a:t>
            </a:r>
          </a:p>
        </p:txBody>
      </p:sp>
      <p:pic>
        <p:nvPicPr>
          <p:cNvPr id="31746" name="Picture 2" descr="http://sculpt-ok.com/moi-raboti/image.raw?type=img&amp;id=1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24744"/>
            <a:ext cx="4244702" cy="5608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98773301"/>
      </p:ext>
    </p:extLst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882" name="Picture 2" descr="https://www.belpressa.ru/media/cache/f4/70/f470108da85b9e8a3418ee56d49dff9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4728"/>
            <a:ext cx="9161390" cy="6872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photo.foto-planeta.com/view/6/2/8/8/bessonovka-6288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708" cy="6858000"/>
          </a:xfrm>
          <a:prstGeom prst="rect">
            <a:avLst/>
          </a:prstGeom>
          <a:noFill/>
        </p:spPr>
      </p:pic>
      <p:pic>
        <p:nvPicPr>
          <p:cNvPr id="7" name="Picture 2" descr="C:\Documents and Settings\krisanova_tn\Рабочий стол\горин\скан горина\1 - 0082.jpg"/>
          <p:cNvPicPr>
            <a:picLocks noChangeAspect="1" noChangeArrowheads="1"/>
          </p:cNvPicPr>
          <p:nvPr/>
        </p:nvPicPr>
        <p:blipFill>
          <a:blip r:embed="rId3" cstate="print"/>
          <a:srcRect l="42777" t="11129" r="15078" b="6756"/>
          <a:stretch>
            <a:fillRect/>
          </a:stretch>
        </p:blipFill>
        <p:spPr bwMode="auto">
          <a:xfrm flipH="1">
            <a:off x="0" y="548680"/>
            <a:ext cx="3888432" cy="5802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2"/>
          <p:cNvSpPr txBox="1">
            <a:spLocks/>
          </p:cNvSpPr>
          <p:nvPr/>
        </p:nvSpPr>
        <p:spPr bwMode="auto">
          <a:xfrm>
            <a:off x="0" y="0"/>
            <a:ext cx="9144000" cy="63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Легендарный председатель колхоза – В.Я Горин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7667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 9 </a:t>
            </a:r>
            <a:r>
              <a:rPr lang="ru-RU" sz="2400" b="1" dirty="0"/>
              <a:t>января </a:t>
            </a:r>
            <a:r>
              <a:rPr lang="ru-RU" sz="2400" b="1" dirty="0" smtClean="0"/>
              <a:t>1922 года - 4 </a:t>
            </a:r>
            <a:r>
              <a:rPr lang="ru-RU" sz="2400" b="1" dirty="0"/>
              <a:t>апреля 2014 года</a:t>
            </a:r>
          </a:p>
          <a:p>
            <a:pPr algn="ctr"/>
            <a:endParaRPr lang="ru-RU" sz="2400" b="1" dirty="0"/>
          </a:p>
        </p:txBody>
      </p:sp>
    </p:spTree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belgorodtv.ru/wp-content/uploads/2014/01/gor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13"/>
            <a:ext cx="9144000" cy="6851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Жил и работал в Бессоновке. Скончался 4 апреля 2014 года на 93-м году жизни. Похоронен 5 апреля у мемориального комплекса «Летящие журавли» </a:t>
            </a:r>
            <a:r>
              <a:rPr lang="ru-RU" sz="2800" b="1"/>
              <a:t>в </a:t>
            </a:r>
            <a:r>
              <a:rPr lang="ru-RU" sz="2800" b="1" smtClean="0"/>
              <a:t>Бессоновке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1624545564"/>
      </p:ext>
    </p:extLst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663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Принимал активнейшее участие в работе сельсоветов. Член КПСС с 1958 </a:t>
            </a:r>
            <a:r>
              <a:rPr lang="ru-RU" sz="2800" b="1" dirty="0" smtClean="0"/>
              <a:t>года</a:t>
            </a:r>
            <a:endParaRPr lang="ru-RU" sz="2800" dirty="0"/>
          </a:p>
        </p:txBody>
      </p:sp>
      <p:pic>
        <p:nvPicPr>
          <p:cNvPr id="7170" name="Picture 2" descr="C:\Documents and Settings\krisanova_tn\Рабочий стол\горин\скан горина\Копия (2) 1 - 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37159"/>
            <a:ext cx="8640960" cy="5468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krisanova_tn\Рабочий стол\горин\скан горина\Копия 1 - 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548" y="116632"/>
            <a:ext cx="8902948" cy="662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476672"/>
            <a:ext cx="38884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В 1959 году был избран председателем колхоза имени Фрунзе, объединившего несколько мелких, почти по всем показателям отстающих </a:t>
            </a:r>
            <a:r>
              <a:rPr lang="ru-RU" sz="2800" b="1" dirty="0" smtClean="0"/>
              <a:t>сельхозартелей </a:t>
            </a:r>
            <a:endParaRPr lang="ru-RU" sz="2800" b="1" dirty="0"/>
          </a:p>
        </p:txBody>
      </p:sp>
      <p:pic>
        <p:nvPicPr>
          <p:cNvPr id="9218" name="Picture 2" descr="C:\Documents and Settings\krisanova_tn\Рабочий стол\горин\скан горина\1 - 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572000" y="332656"/>
            <a:ext cx="4398243" cy="6280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24521097"/>
      </p:ext>
    </p:extLst>
  </p:cSld>
  <p:clrMapOvr>
    <a:masterClrMapping/>
  </p:clrMapOvr>
  <p:transition advTm="12000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Дегтярёва Ю.В. Шаблон для презентации.От колоска до каравая. 1</Template>
  <TotalTime>2395</TotalTime>
  <Words>1095</Words>
  <Application>Microsoft Office PowerPoint</Application>
  <PresentationFormat>Экран (4:3)</PresentationFormat>
  <Paragraphs>130</Paragraphs>
  <Slides>69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Презентация6</vt:lpstr>
      <vt:lpstr>Василий Яковлевич Горин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Приезд  делегации из  Москвы</vt:lpstr>
      <vt:lpstr>Слайд 26</vt:lpstr>
      <vt:lpstr>Большие планы на будущее…</vt:lpstr>
      <vt:lpstr>А годы летят… Очередной юбилей</vt:lpstr>
      <vt:lpstr>Слайд 29</vt:lpstr>
      <vt:lpstr>Слайд 30</vt:lpstr>
      <vt:lpstr>На молочном комплексе</vt:lpstr>
      <vt:lpstr>Комплекс холодного метода выращивания молодняка до 50-дневного   возраста</vt:lpstr>
      <vt:lpstr>Слайд 33</vt:lpstr>
      <vt:lpstr>На уборке сахарной свеклы в колхозе им. Фрунзе</vt:lpstr>
      <vt:lpstr>Слайд 35</vt:lpstr>
      <vt:lpstr>Слайд 36</vt:lpstr>
      <vt:lpstr>Колхоз им. Фрунзе на Аллее Трудовой Славы</vt:lpstr>
      <vt:lpstr>Слайд 38</vt:lpstr>
      <vt:lpstr> с. Бессоновка</vt:lpstr>
      <vt:lpstr>Фонтан в центре села</vt:lpstr>
      <vt:lpstr>На колхозном стадионе</vt:lpstr>
      <vt:lpstr>Спортивный комплекс «Звездный»</vt:lpstr>
      <vt:lpstr>Церковь иконы Божией Матери "Знамение" с. Бессоновка</vt:lpstr>
      <vt:lpstr>В.Я Горин на расширенном заседании  Ученого Совета БелГАУ им. В.Я. Горина </vt:lpstr>
      <vt:lpstr>В стенах университета имени В.Я. Горина</vt:lpstr>
      <vt:lpstr>В музее БелГАУ им. В.Я. Горина</vt:lpstr>
      <vt:lpstr>Торжественное открытие памятника В.Я. Горину  9.01.2012 г</vt:lpstr>
      <vt:lpstr>Выступление В.Я. Горина     </vt:lpstr>
      <vt:lpstr>Памятник  В.Я. Горину. п. Майский</vt:lpstr>
      <vt:lpstr>Цветы  к Вечному Огню</vt:lpstr>
      <vt:lpstr>Слайд 51</vt:lpstr>
      <vt:lpstr>Слайд 52</vt:lpstr>
      <vt:lpstr>Лауреат премии им. В.Я. Горина в 2003 году Профессор-консультант БелГСХА   Н.Р. Асыка</vt:lpstr>
      <vt:lpstr>Слайд 54</vt:lpstr>
      <vt:lpstr>Слайд 55</vt:lpstr>
      <vt:lpstr>Слайд 56</vt:lpstr>
      <vt:lpstr>Гордость Белгородского края</vt:lpstr>
      <vt:lpstr>Слайд 58</vt:lpstr>
      <vt:lpstr>Слайд 59</vt:lpstr>
      <vt:lpstr>НАГРАДЫ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</vt:vector>
  </TitlesOfParts>
  <Company>БелГСХА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biblio_1</dc:creator>
  <cp:lastModifiedBy>krisanova_tn</cp:lastModifiedBy>
  <cp:revision>379</cp:revision>
  <dcterms:created xsi:type="dcterms:W3CDTF">2011-12-14T09:45:41Z</dcterms:created>
  <dcterms:modified xsi:type="dcterms:W3CDTF">2016-10-26T05:34:48Z</dcterms:modified>
</cp:coreProperties>
</file>